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9" r:id="rId6"/>
    <p:sldId id="270" r:id="rId7"/>
    <p:sldId id="268"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B706A-3647-45D4-A2FA-3F30A49DC8A8}" type="datetimeFigureOut">
              <a:rPr lang="en-GB" smtClean="0"/>
              <a:pPr/>
              <a:t>23/08/2017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D9FB80-2428-4732-AD9F-21A1EE42D3B5}"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B706A-3647-45D4-A2FA-3F30A49DC8A8}" type="datetimeFigureOut">
              <a:rPr lang="en-GB" smtClean="0"/>
              <a:pPr/>
              <a:t>23/08/2017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9FB80-2428-4732-AD9F-21A1EE42D3B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8028384" y="3429000"/>
            <a:ext cx="889453" cy="492671"/>
          </a:xfrm>
          <a:prstGeom prst="rect">
            <a:avLst/>
          </a:prstGeom>
          <a:noFill/>
          <a:ln w="9525">
            <a:noFill/>
            <a:miter lim="800000"/>
            <a:headEnd/>
            <a:tailEnd/>
          </a:ln>
        </p:spPr>
      </p:pic>
      <p:sp>
        <p:nvSpPr>
          <p:cNvPr id="11" name="Rectangle 10"/>
          <p:cNvSpPr/>
          <p:nvPr/>
        </p:nvSpPr>
        <p:spPr>
          <a:xfrm>
            <a:off x="313184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7956376" y="260648"/>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2195736" y="342900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179512" y="1340768"/>
            <a:ext cx="2952328" cy="992579"/>
          </a:xfrm>
          <a:prstGeom prst="rect">
            <a:avLst/>
          </a:prstGeom>
        </p:spPr>
        <p:txBody>
          <a:bodyPr wrap="square">
            <a:spAutoFit/>
          </a:bodyPr>
          <a:lstStyle/>
          <a:p>
            <a:pPr lvl="0" algn="ctr" fontAlgn="base">
              <a:spcBef>
                <a:spcPct val="0"/>
              </a:spcBef>
              <a:spcAft>
                <a:spcPct val="0"/>
              </a:spcAft>
              <a:tabLst>
                <a:tab pos="647700" algn="l"/>
              </a:tabLst>
            </a:pPr>
            <a:r>
              <a:rPr lang="en-US" sz="2000" i="1" dirty="0" smtClean="0">
                <a:solidFill>
                  <a:srgbClr val="1F4E79"/>
                </a:solidFill>
                <a:latin typeface="Calibri" pitchFamily="34" charset="0"/>
                <a:ea typeface="Times New Roman" pitchFamily="18" charset="0"/>
                <a:cs typeface="Times New Roman" pitchFamily="18" charset="0"/>
              </a:rPr>
              <a:t>Pressure from peers to get into a relationship is high</a:t>
            </a:r>
            <a:r>
              <a:rPr kumimoji="0" lang="en-US" sz="28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fontAlgn="base">
              <a:spcBef>
                <a:spcPct val="0"/>
              </a:spcBef>
              <a:spcAft>
                <a:spcPct val="0"/>
              </a:spcAft>
              <a:tabLst>
                <a:tab pos="647700" algn="l"/>
              </a:tabLst>
            </a:pPr>
            <a:r>
              <a:rPr kumimoji="0" lang="en-US" sz="105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r>
              <a:rPr lang="en-US" sz="1050" i="1" dirty="0" smtClean="0">
                <a:solidFill>
                  <a:srgbClr val="1F4E79"/>
                </a:solidFill>
                <a:latin typeface="Calibri" pitchFamily="34" charset="0"/>
                <a:ea typeface="Times New Roman" pitchFamily="18" charset="0"/>
                <a:cs typeface="Times New Roman" pitchFamily="18" charset="0"/>
              </a:rPr>
              <a:t>18/PK/Male</a:t>
            </a:r>
            <a:r>
              <a:rPr kumimoji="0" lang="en-US" sz="105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p>
        </p:txBody>
      </p:sp>
      <p:sp>
        <p:nvSpPr>
          <p:cNvPr id="18" name="Rectangle 17"/>
          <p:cNvSpPr/>
          <p:nvPr/>
        </p:nvSpPr>
        <p:spPr>
          <a:xfrm>
            <a:off x="3347864" y="764704"/>
            <a:ext cx="5544616" cy="2262158"/>
          </a:xfrm>
          <a:prstGeom prst="rect">
            <a:avLst/>
          </a:prstGeom>
        </p:spPr>
        <p:txBody>
          <a:bodyPr wrap="square">
            <a:spAutoFit/>
          </a:bodyPr>
          <a:lstStyle/>
          <a:p>
            <a:pPr lvl="0" algn="ctr" eaLnBrk="0" fontAlgn="base" hangingPunct="0">
              <a:spcBef>
                <a:spcPct val="0"/>
              </a:spcBef>
              <a:spcAft>
                <a:spcPct val="0"/>
              </a:spcAft>
              <a:tabLst>
                <a:tab pos="647700" algn="l"/>
              </a:tabLst>
            </a:pPr>
            <a:r>
              <a:rPr lang="en-US" sz="1600" i="1" dirty="0" smtClean="0">
                <a:solidFill>
                  <a:srgbClr val="1F4E79"/>
                </a:solidFill>
                <a:latin typeface="Calibri" pitchFamily="34" charset="0"/>
                <a:ea typeface="Times New Roman" pitchFamily="18" charset="0"/>
                <a:cs typeface="Times New Roman" pitchFamily="18" charset="0"/>
              </a:rPr>
              <a:t>It’s linked a bit to what I was saying before about not trying to keep up with other people’s relationship. You have to go to place that is right for you in your relationship. You have to work that out between you, and not put pressure on, or talk about what you want. It can be hard though, ‘cos if they say no or don’t agree then it can make it difficult to continue. A lot of the time I think people just don’t want to face the fact that some people just aren’t right together</a:t>
            </a:r>
            <a:r>
              <a:rPr kumimoji="0" lang="en-US" sz="11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a:t>
            </a:r>
            <a:r>
              <a:rPr kumimoji="0" lang="en-US"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tabLst>
                <a:tab pos="647700" algn="l"/>
              </a:tabLst>
            </a:pPr>
            <a:r>
              <a:rPr kumimoji="0" lang="en-US" sz="11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(Focus Group 6/Dundee)</a:t>
            </a:r>
          </a:p>
        </p:txBody>
      </p:sp>
      <p:sp>
        <p:nvSpPr>
          <p:cNvPr id="23" name="Rectangle 22"/>
          <p:cNvSpPr/>
          <p:nvPr/>
        </p:nvSpPr>
        <p:spPr>
          <a:xfrm>
            <a:off x="3563888" y="4149080"/>
            <a:ext cx="4896544" cy="1977464"/>
          </a:xfrm>
          <a:prstGeom prst="rect">
            <a:avLst/>
          </a:prstGeom>
        </p:spPr>
        <p:txBody>
          <a:bodyPr wrap="square">
            <a:spAutoFit/>
          </a:bodyPr>
          <a:lstStyle/>
          <a:p>
            <a:pPr lvl="0" algn="ctr" fontAlgn="base">
              <a:spcBef>
                <a:spcPct val="0"/>
              </a:spcBef>
              <a:spcAft>
                <a:spcPct val="0"/>
              </a:spcAft>
              <a:tabLst>
                <a:tab pos="647700" algn="l"/>
              </a:tabLst>
            </a:pPr>
            <a:r>
              <a:rPr lang="en-US" sz="1600" i="1" dirty="0" smtClean="0">
                <a:solidFill>
                  <a:srgbClr val="1F4E79"/>
                </a:solidFill>
                <a:latin typeface="Calibri" pitchFamily="34" charset="0"/>
                <a:ea typeface="Times New Roman" pitchFamily="18" charset="0"/>
                <a:cs typeface="Times New Roman" pitchFamily="18" charset="0"/>
              </a:rPr>
              <a:t>You need to know that it’s not the same, even things like money. Like expecting your relationship to be like what you see on telly can put a lot of pressure and you can totally miss what’s actually good or even just what’s going on. I think people need to be better at seeing what’s real and what’s not and what can work for them and what’s totally, never going to be for them</a:t>
            </a:r>
            <a:r>
              <a:rPr kumimoji="0" lang="en-US" sz="16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fontAlgn="base">
              <a:spcBef>
                <a:spcPct val="0"/>
              </a:spcBef>
              <a:spcAft>
                <a:spcPct val="0"/>
              </a:spcAft>
              <a:tabLst>
                <a:tab pos="647700" algn="l"/>
              </a:tabLst>
            </a:pPr>
            <a:r>
              <a:rPr lang="en-US" sz="1050" i="1" dirty="0" smtClean="0">
                <a:solidFill>
                  <a:srgbClr val="1F4E79"/>
                </a:solidFill>
                <a:latin typeface="Calibri" pitchFamily="34" charset="0"/>
                <a:ea typeface="Times New Roman" pitchFamily="18" charset="0"/>
                <a:cs typeface="Times New Roman" pitchFamily="18" charset="0"/>
              </a:rPr>
              <a:t>(Focus Group 6/Dundee</a:t>
            </a:r>
            <a:r>
              <a:rPr kumimoji="0" lang="en-US" sz="105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p>
        </p:txBody>
      </p:sp>
      <p:sp>
        <p:nvSpPr>
          <p:cNvPr id="24" name="Rectangle 23"/>
          <p:cNvSpPr/>
          <p:nvPr/>
        </p:nvSpPr>
        <p:spPr>
          <a:xfrm>
            <a:off x="179512" y="4077072"/>
            <a:ext cx="2952328" cy="1731243"/>
          </a:xfrm>
          <a:prstGeom prst="rect">
            <a:avLst/>
          </a:prstGeom>
        </p:spPr>
        <p:txBody>
          <a:bodyPr wrap="square">
            <a:spAutoFit/>
          </a:bodyPr>
          <a:lstStyle/>
          <a:p>
            <a:pPr lvl="0" algn="ctr" fontAlgn="base">
              <a:spcBef>
                <a:spcPct val="0"/>
              </a:spcBef>
              <a:spcAft>
                <a:spcPct val="0"/>
              </a:spcAft>
              <a:tabLst>
                <a:tab pos="647700" algn="l"/>
              </a:tabLst>
            </a:pPr>
            <a:r>
              <a:rPr lang="en-US" sz="1600" i="1" dirty="0" smtClean="0">
                <a:solidFill>
                  <a:srgbClr val="1F4E79"/>
                </a:solidFill>
                <a:latin typeface="Calibri" pitchFamily="34" charset="0"/>
                <a:ea typeface="Times New Roman" pitchFamily="18" charset="0"/>
                <a:cs typeface="Times New Roman" pitchFamily="18" charset="0"/>
              </a:rPr>
              <a:t>Pressure is bad when it comes to relationships, and one person should never pressure the other to do anything they are uncomfortable with, sexual or otherwise</a:t>
            </a:r>
            <a:r>
              <a:rPr kumimoji="0" lang="en-US" sz="16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fontAlgn="base">
              <a:spcBef>
                <a:spcPct val="0"/>
              </a:spcBef>
              <a:spcAft>
                <a:spcPct val="0"/>
              </a:spcAft>
              <a:tabLst>
                <a:tab pos="647700" algn="l"/>
              </a:tabLst>
            </a:pPr>
            <a:r>
              <a:rPr kumimoji="0" lang="en-US" sz="105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r>
              <a:rPr lang="en-US" sz="1050" i="1" dirty="0" smtClean="0">
                <a:solidFill>
                  <a:srgbClr val="1F4E79"/>
                </a:solidFill>
                <a:latin typeface="Calibri" pitchFamily="34" charset="0"/>
                <a:ea typeface="Times New Roman" pitchFamily="18" charset="0"/>
                <a:cs typeface="Times New Roman" pitchFamily="18" charset="0"/>
              </a:rPr>
              <a:t>16/Dundee/Female</a:t>
            </a:r>
            <a:r>
              <a:rPr kumimoji="0" lang="en-US" sz="105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601216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8" name="Picture 3"/>
          <p:cNvPicPr>
            <a:picLocks noChangeAspect="1" noChangeArrowheads="1"/>
          </p:cNvPicPr>
          <p:nvPr/>
        </p:nvPicPr>
        <p:blipFill>
          <a:blip r:embed="rId2" cstate="print"/>
          <a:srcRect/>
          <a:stretch>
            <a:fillRect/>
          </a:stretch>
        </p:blipFill>
        <p:spPr bwMode="auto">
          <a:xfrm>
            <a:off x="8100392" y="188640"/>
            <a:ext cx="889453" cy="492671"/>
          </a:xfrm>
          <a:prstGeom prst="rect">
            <a:avLst/>
          </a:prstGeom>
          <a:noFill/>
          <a:ln w="9525">
            <a:noFill/>
            <a:miter lim="800000"/>
            <a:headEnd/>
            <a:tailEnd/>
          </a:ln>
        </p:spPr>
      </p:pic>
      <p:pic>
        <p:nvPicPr>
          <p:cNvPr id="9" name="Picture 3"/>
          <p:cNvPicPr>
            <a:picLocks noChangeAspect="1" noChangeArrowheads="1"/>
          </p:cNvPicPr>
          <p:nvPr/>
        </p:nvPicPr>
        <p:blipFill>
          <a:blip r:embed="rId2" cstate="print"/>
          <a:srcRect/>
          <a:stretch>
            <a:fillRect/>
          </a:stretch>
        </p:blipFill>
        <p:spPr bwMode="auto">
          <a:xfrm>
            <a:off x="5076056" y="342900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8137831" y="3429001"/>
            <a:ext cx="780006" cy="432048"/>
          </a:xfrm>
          <a:prstGeom prst="rect">
            <a:avLst/>
          </a:prstGeom>
          <a:noFill/>
          <a:ln w="9525">
            <a:noFill/>
            <a:miter lim="800000"/>
            <a:headEnd/>
            <a:tailEnd/>
          </a:ln>
        </p:spPr>
      </p:pic>
      <p:sp>
        <p:nvSpPr>
          <p:cNvPr id="11" name="Rectangle 10"/>
          <p:cNvSpPr/>
          <p:nvPr/>
        </p:nvSpPr>
        <p:spPr>
          <a:xfrm>
            <a:off x="313184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5076056" y="188640"/>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2195736" y="342900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179512" y="1052736"/>
            <a:ext cx="2952328" cy="1492716"/>
          </a:xfrm>
          <a:prstGeom prst="rect">
            <a:avLst/>
          </a:prstGeom>
        </p:spPr>
        <p:txBody>
          <a:bodyPr wrap="square">
            <a:spAutoFit/>
          </a:bodyPr>
          <a:lstStyle/>
          <a:p>
            <a:pPr lvl="0" algn="ctr" eaLnBrk="0" fontAlgn="base" hangingPunct="0">
              <a:spcBef>
                <a:spcPct val="0"/>
              </a:spcBef>
              <a:spcAft>
                <a:spcPct val="0"/>
              </a:spcAft>
            </a:pPr>
            <a:r>
              <a:rPr lang="en-US" sz="2000" i="1" dirty="0" smtClean="0">
                <a:solidFill>
                  <a:srgbClr val="1F4E79"/>
                </a:solidFill>
                <a:latin typeface="Calibri" pitchFamily="34" charset="0"/>
                <a:ea typeface="Times New Roman" pitchFamily="18" charset="0"/>
                <a:cs typeface="Times New Roman" pitchFamily="18" charset="0"/>
              </a:rPr>
              <a:t>Where people force another to do something they might not necessarily want to do</a:t>
            </a:r>
            <a:r>
              <a:rPr kumimoji="0" lang="en-US"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r>
              <a:rPr kumimoji="0" lang="en-US" sz="12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kumimoji="0" lang="en-US" sz="11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(16</a:t>
            </a:r>
            <a:r>
              <a:rPr kumimoji="0" lang="en-US" sz="11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/Dundee/</a:t>
            </a:r>
            <a:r>
              <a:rPr lang="en-US" sz="1100" i="1" dirty="0" smtClean="0">
                <a:solidFill>
                  <a:srgbClr val="1F4E79"/>
                </a:solidFill>
                <a:latin typeface="Calibri" pitchFamily="34" charset="0"/>
                <a:ea typeface="Times New Roman" pitchFamily="18" charset="0"/>
                <a:cs typeface="Times New Roman" pitchFamily="18" charset="0"/>
              </a:rPr>
              <a:t>Mal</a:t>
            </a:r>
            <a:r>
              <a:rPr kumimoji="0" lang="en-US" sz="11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e</a:t>
            </a:r>
            <a:r>
              <a:rPr kumimoji="0" lang="en-US" sz="11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p>
        </p:txBody>
      </p:sp>
      <p:sp>
        <p:nvSpPr>
          <p:cNvPr id="22" name="Rectangle 21"/>
          <p:cNvSpPr/>
          <p:nvPr/>
        </p:nvSpPr>
        <p:spPr>
          <a:xfrm>
            <a:off x="6156176" y="1268760"/>
            <a:ext cx="2843808" cy="1092607"/>
          </a:xfrm>
          <a:prstGeom prst="rect">
            <a:avLst/>
          </a:prstGeom>
        </p:spPr>
        <p:txBody>
          <a:bodyPr wrap="square">
            <a:spAutoFit/>
          </a:bodyPr>
          <a:lstStyle/>
          <a:p>
            <a:pPr lvl="0" algn="ctr" fontAlgn="base">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Your partner may be pressuring you into doing things you don’t want to</a:t>
            </a:r>
            <a:r>
              <a:rPr kumimoji="0" lang="en-US" sz="16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a:t>
            </a:r>
            <a:endParaRPr kumimoji="0" lang="en-US" sz="14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endParaRPr>
          </a:p>
          <a:p>
            <a:pPr lvl="0" algn="ctr" fontAlgn="base">
              <a:spcBef>
                <a:spcPct val="0"/>
              </a:spcBef>
              <a:spcAft>
                <a:spcPct val="0"/>
              </a:spcAft>
            </a:pPr>
            <a:r>
              <a:rPr kumimoji="0" lang="en-US" sz="11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(16/Dundee/Female)</a:t>
            </a:r>
          </a:p>
        </p:txBody>
      </p:sp>
      <p:sp>
        <p:nvSpPr>
          <p:cNvPr id="23" name="Rectangle 22"/>
          <p:cNvSpPr/>
          <p:nvPr/>
        </p:nvSpPr>
        <p:spPr>
          <a:xfrm>
            <a:off x="179512" y="4149080"/>
            <a:ext cx="2952328" cy="1354217"/>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Feeling like there is no other option but to do something your conscience tells you is wrong</a:t>
            </a:r>
            <a:r>
              <a:rPr kumimoji="0" lang="en-US"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a:t>
            </a:r>
            <a:r>
              <a:rPr kumimoji="0" lang="en-US" sz="16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kumimoji="0" lang="en-US" sz="10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(16/Dundee/Female)</a:t>
            </a:r>
          </a:p>
        </p:txBody>
      </p:sp>
      <p:sp>
        <p:nvSpPr>
          <p:cNvPr id="24" name="Rectangle 23"/>
          <p:cNvSpPr/>
          <p:nvPr/>
        </p:nvSpPr>
        <p:spPr>
          <a:xfrm>
            <a:off x="3275856" y="4221088"/>
            <a:ext cx="2736304" cy="1631216"/>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If I ever felt pressurised into having sex, I don’t think I’d have a good time, or respect the person for pressuring me very much.</a:t>
            </a:r>
            <a:endParaRPr lang="en-US" sz="1400" i="1" dirty="0" smtClean="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kumimoji="0" lang="en-US" sz="10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(Focus Group 6/Dundee)</a:t>
            </a:r>
            <a:endParaRPr kumimoji="0" lang="en-US" sz="1200" b="0" i="1"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p:nvPr/>
        </p:nvSpPr>
        <p:spPr>
          <a:xfrm>
            <a:off x="6156176" y="4293096"/>
            <a:ext cx="2736304" cy="1723549"/>
          </a:xfrm>
          <a:prstGeom prst="rect">
            <a:avLst/>
          </a:prstGeom>
        </p:spPr>
        <p:txBody>
          <a:bodyPr wrap="square">
            <a:spAutoFit/>
          </a:bodyPr>
          <a:lstStyle/>
          <a:p>
            <a:pPr lvl="0" algn="ctr" eaLnBrk="0" fontAlgn="base" hangingPunct="0">
              <a:spcBef>
                <a:spcPct val="0"/>
              </a:spcBef>
              <a:spcAft>
                <a:spcPct val="0"/>
              </a:spcAft>
            </a:pPr>
            <a:r>
              <a:rPr lang="en-US" sz="1600" i="1" dirty="0" smtClean="0">
                <a:solidFill>
                  <a:srgbClr val="1F4E79"/>
                </a:solidFill>
                <a:latin typeface="Calibri" pitchFamily="34" charset="0"/>
                <a:ea typeface="Times New Roman" pitchFamily="18" charset="0"/>
                <a:cs typeface="Times New Roman" pitchFamily="18" charset="0"/>
              </a:rPr>
              <a:t>I have felt under pressure a lot, and most of the times I am too scared to say no. When it comes to sending pictures I say no, but I’m scared to because they might fall out with me.</a:t>
            </a:r>
            <a:endParaRPr kumimoji="0" lang="en-US" sz="16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kumimoji="0" lang="en-US" sz="10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(&lt;16</a:t>
            </a:r>
            <a:r>
              <a:rPr kumimoji="0" lang="en-US" sz="10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/Dundee/Female</a:t>
            </a:r>
            <a:r>
              <a:rPr kumimoji="0" lang="en-US" sz="10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a:t>
            </a:r>
            <a:endParaRPr kumimoji="0" lang="en-US" sz="1200" b="0" i="1"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p:nvPr/>
        </p:nvSpPr>
        <p:spPr>
          <a:xfrm>
            <a:off x="3203848" y="1268760"/>
            <a:ext cx="2808312" cy="1184940"/>
          </a:xfrm>
          <a:prstGeom prst="rect">
            <a:avLst/>
          </a:prstGeom>
        </p:spPr>
        <p:txBody>
          <a:bodyPr wrap="square">
            <a:spAutoFit/>
          </a:bodyPr>
          <a:lstStyle/>
          <a:p>
            <a:pPr lvl="0" algn="ctr" eaLnBrk="0" fontAlgn="base" hangingPunct="0">
              <a:spcBef>
                <a:spcPct val="0"/>
              </a:spcBef>
              <a:spcAft>
                <a:spcPct val="0"/>
              </a:spcAft>
            </a:pPr>
            <a:r>
              <a:rPr kumimoji="0" lang="en-US" sz="20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Being forced into</a:t>
            </a:r>
            <a:r>
              <a:rPr kumimoji="0" lang="en-US" sz="2000" b="0" i="1" u="none" strike="noStrike" cap="none" normalizeH="0" dirty="0" smtClean="0">
                <a:ln>
                  <a:noFill/>
                </a:ln>
                <a:solidFill>
                  <a:srgbClr val="1F4E79"/>
                </a:solidFill>
                <a:effectLst/>
                <a:latin typeface="Calibri" pitchFamily="34" charset="0"/>
                <a:ea typeface="Times New Roman" pitchFamily="18" charset="0"/>
                <a:cs typeface="Times New Roman" pitchFamily="18" charset="0"/>
              </a:rPr>
              <a:t> something that you don’t want</a:t>
            </a:r>
            <a:r>
              <a:rPr kumimoji="0" lang="en-US"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kumimoji="0" lang="en-US" sz="1100" b="0" i="1" u="none" strike="noStrike" cap="none" normalizeH="0" baseline="0" dirty="0" smtClean="0">
                <a:ln>
                  <a:noFill/>
                </a:ln>
                <a:solidFill>
                  <a:srgbClr val="1F4E79"/>
                </a:solidFill>
                <a:effectLst/>
                <a:latin typeface="Calibri" pitchFamily="34" charset="0"/>
                <a:ea typeface="Times New Roman" pitchFamily="18" charset="0"/>
                <a:cs typeface="Times New Roman" pitchFamily="18" charset="0"/>
              </a:rPr>
              <a:t>(17/Dundee/Female)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601216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8" name="Picture 3"/>
          <p:cNvPicPr>
            <a:picLocks noChangeAspect="1" noChangeArrowheads="1"/>
          </p:cNvPicPr>
          <p:nvPr/>
        </p:nvPicPr>
        <p:blipFill>
          <a:blip r:embed="rId2" cstate="print"/>
          <a:srcRect/>
          <a:stretch>
            <a:fillRect/>
          </a:stretch>
        </p:blipFill>
        <p:spPr bwMode="auto">
          <a:xfrm>
            <a:off x="8100392" y="188640"/>
            <a:ext cx="889453" cy="492671"/>
          </a:xfrm>
          <a:prstGeom prst="rect">
            <a:avLst/>
          </a:prstGeom>
          <a:noFill/>
          <a:ln w="9525">
            <a:noFill/>
            <a:miter lim="800000"/>
            <a:headEnd/>
            <a:tailEnd/>
          </a:ln>
        </p:spPr>
      </p:pic>
      <p:pic>
        <p:nvPicPr>
          <p:cNvPr id="9" name="Picture 3"/>
          <p:cNvPicPr>
            <a:picLocks noChangeAspect="1" noChangeArrowheads="1"/>
          </p:cNvPicPr>
          <p:nvPr/>
        </p:nvPicPr>
        <p:blipFill>
          <a:blip r:embed="rId2" cstate="print"/>
          <a:srcRect/>
          <a:stretch>
            <a:fillRect/>
          </a:stretch>
        </p:blipFill>
        <p:spPr bwMode="auto">
          <a:xfrm>
            <a:off x="5076056" y="342900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8028384" y="3429000"/>
            <a:ext cx="889453" cy="492671"/>
          </a:xfrm>
          <a:prstGeom prst="rect">
            <a:avLst/>
          </a:prstGeom>
          <a:noFill/>
          <a:ln w="9525">
            <a:noFill/>
            <a:miter lim="800000"/>
            <a:headEnd/>
            <a:tailEnd/>
          </a:ln>
        </p:spPr>
      </p:pic>
      <p:sp>
        <p:nvSpPr>
          <p:cNvPr id="11" name="Rectangle 10"/>
          <p:cNvSpPr/>
          <p:nvPr/>
        </p:nvSpPr>
        <p:spPr>
          <a:xfrm>
            <a:off x="313184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5076056" y="188640"/>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2195736" y="342900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179512" y="1268760"/>
            <a:ext cx="2952328" cy="1369606"/>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There’s peer pressure into losing your virginity – you don’t want to be the only one that hasn’t done it</a:t>
            </a:r>
            <a:r>
              <a:rPr lang="en-US" sz="1600" i="1" dirty="0" smtClean="0">
                <a:solidFill>
                  <a:srgbClr val="1F4E79"/>
                </a:solidFill>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10/Dundee)</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23" name="Rectangle 22"/>
          <p:cNvSpPr/>
          <p:nvPr/>
        </p:nvSpPr>
        <p:spPr>
          <a:xfrm>
            <a:off x="179512" y="4077072"/>
            <a:ext cx="2952328" cy="2200602"/>
          </a:xfrm>
          <a:prstGeom prst="rect">
            <a:avLst/>
          </a:prstGeom>
        </p:spPr>
        <p:txBody>
          <a:bodyPr wrap="square">
            <a:spAutoFit/>
          </a:bodyPr>
          <a:lstStyle/>
          <a:p>
            <a:pPr lvl="0" algn="ctr" eaLnBrk="0" fontAlgn="base" hangingPunct="0">
              <a:spcBef>
                <a:spcPct val="0"/>
              </a:spcBef>
              <a:spcAft>
                <a:spcPct val="0"/>
              </a:spcAft>
            </a:pPr>
            <a:r>
              <a:rPr lang="en-US" sz="1400" i="1" dirty="0" smtClean="0">
                <a:solidFill>
                  <a:srgbClr val="1F4E79"/>
                </a:solidFill>
                <a:latin typeface="Calibri" pitchFamily="34" charset="0"/>
                <a:ea typeface="Times New Roman" pitchFamily="18" charset="0"/>
                <a:cs typeface="Times New Roman" pitchFamily="18" charset="0"/>
              </a:rPr>
              <a:t>Like no sex, no relationship. I don’t understand why somebody would be in a relationship with a girl if she’s not wanting to have sex with him. Like what’s the point in hanging around, it would be like what, she doesn’t trust him no to give her the clap or that. You have to have sex, and good sex, to have a relationship. </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7/PK)</a:t>
            </a:r>
            <a:endParaRPr lang="en-US" sz="1400" i="1" dirty="0">
              <a:solidFill>
                <a:srgbClr val="1F4E79"/>
              </a:solidFill>
              <a:latin typeface="Calibri" pitchFamily="34" charset="0"/>
              <a:ea typeface="Times New Roman" pitchFamily="18" charset="0"/>
              <a:cs typeface="Times New Roman" pitchFamily="18" charset="0"/>
            </a:endParaRPr>
          </a:p>
        </p:txBody>
      </p:sp>
      <p:sp>
        <p:nvSpPr>
          <p:cNvPr id="25" name="Rectangle 24"/>
          <p:cNvSpPr/>
          <p:nvPr/>
        </p:nvSpPr>
        <p:spPr>
          <a:xfrm>
            <a:off x="3275856" y="4509120"/>
            <a:ext cx="2664296" cy="1184940"/>
          </a:xfrm>
          <a:prstGeom prst="rect">
            <a:avLst/>
          </a:prstGeom>
        </p:spPr>
        <p:txBody>
          <a:bodyPr wrap="square">
            <a:spAutoFit/>
          </a:bodyPr>
          <a:lstStyle/>
          <a:p>
            <a:pPr lvl="0" algn="ctr" fontAlgn="base">
              <a:spcBef>
                <a:spcPct val="0"/>
              </a:spcBef>
              <a:spcAft>
                <a:spcPct val="0"/>
              </a:spcAft>
              <a:tabLst>
                <a:tab pos="647700" algn="l"/>
              </a:tabLst>
            </a:pPr>
            <a:r>
              <a:rPr lang="en-GB" sz="2000" i="1" dirty="0" smtClean="0">
                <a:solidFill>
                  <a:srgbClr val="1F4E79"/>
                </a:solidFill>
                <a:latin typeface="Calibri" pitchFamily="34" charset="0"/>
                <a:ea typeface="Calibri" pitchFamily="34" charset="0"/>
                <a:cs typeface="Times New Roman" pitchFamily="18" charset="0"/>
              </a:rPr>
              <a:t>It depends, but a guy might leave you if you don’t have sex.</a:t>
            </a:r>
            <a:r>
              <a:rPr lang="en-GB" sz="1600" i="1" dirty="0" smtClean="0">
                <a:solidFill>
                  <a:srgbClr val="1F4E79"/>
                </a:solidFill>
                <a:latin typeface="Calibri" pitchFamily="34" charset="0"/>
                <a:ea typeface="Calibri" pitchFamily="34" charset="0"/>
                <a:cs typeface="Times New Roman" pitchFamily="18" charset="0"/>
              </a:rPr>
              <a:t> </a:t>
            </a:r>
          </a:p>
          <a:p>
            <a:pPr lvl="0" algn="ctr" fontAlgn="base">
              <a:spcBef>
                <a:spcPct val="0"/>
              </a:spcBef>
              <a:spcAft>
                <a:spcPct val="0"/>
              </a:spcAft>
              <a:tabLst>
                <a:tab pos="647700" algn="l"/>
              </a:tabLst>
            </a:pPr>
            <a:r>
              <a:rPr lang="en-GB" sz="1100" i="1" dirty="0" smtClean="0">
                <a:solidFill>
                  <a:srgbClr val="1F4E79"/>
                </a:solidFill>
                <a:latin typeface="Calibri" pitchFamily="34" charset="0"/>
                <a:ea typeface="Calibri" pitchFamily="34" charset="0"/>
                <a:cs typeface="Times New Roman" pitchFamily="18" charset="0"/>
              </a:rPr>
              <a:t>(Focus Group 13/Dundee)</a:t>
            </a:r>
            <a:endParaRPr lang="en-GB" sz="1100" i="1" dirty="0">
              <a:solidFill>
                <a:srgbClr val="1F4E79"/>
              </a:solidFill>
              <a:latin typeface="Calibri" pitchFamily="34" charset="0"/>
              <a:ea typeface="Calibri" pitchFamily="34" charset="0"/>
              <a:cs typeface="Times New Roman" pitchFamily="18" charset="0"/>
            </a:endParaRPr>
          </a:p>
        </p:txBody>
      </p:sp>
      <p:sp>
        <p:nvSpPr>
          <p:cNvPr id="26" name="Rectangle 25"/>
          <p:cNvSpPr/>
          <p:nvPr/>
        </p:nvSpPr>
        <p:spPr>
          <a:xfrm>
            <a:off x="6156176" y="4437112"/>
            <a:ext cx="2808312" cy="1492716"/>
          </a:xfrm>
          <a:prstGeom prst="rect">
            <a:avLst/>
          </a:prstGeom>
        </p:spPr>
        <p:txBody>
          <a:bodyPr wrap="square">
            <a:spAutoFit/>
          </a:bodyPr>
          <a:lstStyle/>
          <a:p>
            <a:pPr algn="ctr"/>
            <a:r>
              <a:rPr lang="en-US" sz="2000" i="1" dirty="0" smtClean="0">
                <a:solidFill>
                  <a:srgbClr val="1F4E79"/>
                </a:solidFill>
                <a:latin typeface="Calibri" pitchFamily="34" charset="0"/>
                <a:ea typeface="Times New Roman" pitchFamily="18" charset="0"/>
                <a:cs typeface="Arial" pitchFamily="34" charset="0"/>
              </a:rPr>
              <a:t>Pressured into having sex with someone I didn’t want to but being drunk made me vulnerable.</a:t>
            </a:r>
          </a:p>
          <a:p>
            <a:pPr algn="ctr"/>
            <a:r>
              <a:rPr lang="en-US" sz="1100" i="1" dirty="0" smtClean="0">
                <a:solidFill>
                  <a:srgbClr val="1F4E79"/>
                </a:solidFill>
                <a:latin typeface="Calibri" pitchFamily="34" charset="0"/>
                <a:cs typeface="Arial" pitchFamily="34" charset="0"/>
              </a:rPr>
              <a:t>(16/Angus/Female)</a:t>
            </a:r>
            <a:endParaRPr lang="en-GB" sz="1400" i="1" dirty="0"/>
          </a:p>
        </p:txBody>
      </p:sp>
      <p:sp>
        <p:nvSpPr>
          <p:cNvPr id="27" name="Rectangle 26"/>
          <p:cNvSpPr/>
          <p:nvPr/>
        </p:nvSpPr>
        <p:spPr>
          <a:xfrm>
            <a:off x="6156176" y="1124744"/>
            <a:ext cx="2808312" cy="1369606"/>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There’s always pressure, but if you have a partner that agrees not to then it’s easier. </a:t>
            </a:r>
            <a:endParaRPr lang="en-US" i="1" dirty="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13/Dundee)</a:t>
            </a:r>
          </a:p>
        </p:txBody>
      </p:sp>
      <p:sp>
        <p:nvSpPr>
          <p:cNvPr id="28" name="Rectangle 27"/>
          <p:cNvSpPr/>
          <p:nvPr/>
        </p:nvSpPr>
        <p:spPr>
          <a:xfrm>
            <a:off x="3275856" y="1196752"/>
            <a:ext cx="2736304" cy="1369606"/>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Under 16s get pressure from pals – whether it’s true or not they are having sex.</a:t>
            </a:r>
            <a:r>
              <a:rPr lang="en-US" sz="1400" i="1" dirty="0" smtClean="0">
                <a:solidFill>
                  <a:srgbClr val="1F4E79"/>
                </a:solidFill>
                <a:latin typeface="Calibri" pitchFamily="34" charset="0"/>
                <a:ea typeface="Times New Roman" pitchFamily="18" charset="0"/>
                <a:cs typeface="Times New Roman" pitchFamily="18" charset="0"/>
              </a:rPr>
              <a:t> </a:t>
            </a:r>
            <a:endParaRPr lang="en-US" sz="1600" i="1" dirty="0" smtClean="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13/Dundee)</a:t>
            </a:r>
            <a:endParaRPr lang="en-US" sz="1100" i="1" dirty="0">
              <a:solidFill>
                <a:srgbClr val="1F4E79"/>
              </a:solidFill>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5940152"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8" name="Picture 3"/>
          <p:cNvPicPr>
            <a:picLocks noChangeAspect="1" noChangeArrowheads="1"/>
          </p:cNvPicPr>
          <p:nvPr/>
        </p:nvPicPr>
        <p:blipFill>
          <a:blip r:embed="rId2" cstate="print"/>
          <a:srcRect/>
          <a:stretch>
            <a:fillRect/>
          </a:stretch>
        </p:blipFill>
        <p:spPr bwMode="auto">
          <a:xfrm>
            <a:off x="8100392" y="18864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5004048" y="3429000"/>
            <a:ext cx="889453" cy="492671"/>
          </a:xfrm>
          <a:prstGeom prst="rect">
            <a:avLst/>
          </a:prstGeom>
          <a:noFill/>
          <a:ln w="9525">
            <a:noFill/>
            <a:miter lim="800000"/>
            <a:headEnd/>
            <a:tailEnd/>
          </a:ln>
        </p:spPr>
      </p:pic>
      <p:sp>
        <p:nvSpPr>
          <p:cNvPr id="11" name="Rectangle 10"/>
          <p:cNvSpPr/>
          <p:nvPr/>
        </p:nvSpPr>
        <p:spPr>
          <a:xfrm>
            <a:off x="3131840" y="0"/>
            <a:ext cx="144016" cy="3429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5004048" y="18864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179512" y="1340768"/>
            <a:ext cx="2952328" cy="1000274"/>
          </a:xfrm>
          <a:prstGeom prst="rect">
            <a:avLst/>
          </a:prstGeom>
        </p:spPr>
        <p:txBody>
          <a:bodyPr wrap="square">
            <a:spAutoFit/>
          </a:bodyPr>
          <a:lstStyle/>
          <a:p>
            <a:pPr lvl="0" algn="ctr" eaLnBrk="0" fontAlgn="base" hangingPunct="0">
              <a:spcBef>
                <a:spcPct val="0"/>
              </a:spcBef>
              <a:spcAft>
                <a:spcPct val="0"/>
              </a:spcAft>
            </a:pPr>
            <a:r>
              <a:rPr lang="en-US" sz="2400" i="1" dirty="0" smtClean="0">
                <a:solidFill>
                  <a:srgbClr val="1F4E79"/>
                </a:solidFill>
                <a:latin typeface="Calibri" pitchFamily="34" charset="0"/>
                <a:ea typeface="Times New Roman" pitchFamily="18" charset="0"/>
                <a:cs typeface="Times New Roman" pitchFamily="18" charset="0"/>
              </a:rPr>
              <a:t>Rape, stress and uncaring</a:t>
            </a:r>
            <a:r>
              <a:rPr lang="en-US" sz="2000" i="1" dirty="0" smtClean="0">
                <a:solidFill>
                  <a:srgbClr val="1F4E79"/>
                </a:solidFill>
                <a:latin typeface="Calibri" pitchFamily="34" charset="0"/>
                <a:ea typeface="Times New Roman" pitchFamily="18" charset="0"/>
                <a:cs typeface="Times New Roman" pitchFamily="18" charset="0"/>
              </a:rPr>
              <a:t>.</a:t>
            </a:r>
            <a:endParaRPr lang="en-US" sz="2000" i="1" dirty="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(16/Dundee/Female)</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19" name="Rectangle 18"/>
          <p:cNvSpPr/>
          <p:nvPr/>
        </p:nvSpPr>
        <p:spPr>
          <a:xfrm>
            <a:off x="3203848" y="1412776"/>
            <a:ext cx="2808312" cy="630942"/>
          </a:xfrm>
          <a:prstGeom prst="rect">
            <a:avLst/>
          </a:prstGeom>
        </p:spPr>
        <p:txBody>
          <a:bodyPr wrap="square">
            <a:spAutoFit/>
          </a:bodyPr>
          <a:lstStyle/>
          <a:p>
            <a:pPr lvl="0" algn="ctr" eaLnBrk="0" fontAlgn="base" hangingPunct="0">
              <a:spcBef>
                <a:spcPct val="0"/>
              </a:spcBef>
              <a:spcAft>
                <a:spcPct val="0"/>
              </a:spcAft>
            </a:pPr>
            <a:r>
              <a:rPr lang="en-US" sz="2400" i="1" dirty="0" smtClean="0">
                <a:solidFill>
                  <a:srgbClr val="1F4E79"/>
                </a:solidFill>
                <a:latin typeface="Calibri" pitchFamily="34" charset="0"/>
                <a:ea typeface="Times New Roman" pitchFamily="18" charset="0"/>
                <a:cs typeface="Times New Roman" pitchFamily="18" charset="0"/>
              </a:rPr>
              <a:t>Stress, fear, crushed.</a:t>
            </a:r>
            <a:endParaRPr lang="en-US" sz="1600" i="1" dirty="0" smtClean="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 (16/Dundee/Female)</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20" name="Rectangle 19"/>
          <p:cNvSpPr/>
          <p:nvPr/>
        </p:nvSpPr>
        <p:spPr>
          <a:xfrm>
            <a:off x="6084168" y="1268760"/>
            <a:ext cx="2880320" cy="1215717"/>
          </a:xfrm>
          <a:prstGeom prst="rect">
            <a:avLst/>
          </a:prstGeom>
        </p:spPr>
        <p:txBody>
          <a:bodyPr wrap="square">
            <a:spAutoFit/>
          </a:bodyPr>
          <a:lstStyle/>
          <a:p>
            <a:pPr lvl="0" algn="ctr" eaLnBrk="0" fontAlgn="base" hangingPunct="0">
              <a:spcBef>
                <a:spcPct val="0"/>
              </a:spcBef>
              <a:spcAft>
                <a:spcPct val="0"/>
              </a:spcAft>
            </a:pPr>
            <a:r>
              <a:rPr lang="en-US" sz="2000" i="1" dirty="0" smtClean="0">
                <a:solidFill>
                  <a:srgbClr val="1F4E79"/>
                </a:solidFill>
                <a:latin typeface="Calibri" pitchFamily="34" charset="0"/>
                <a:ea typeface="Times New Roman" pitchFamily="18" charset="0"/>
                <a:cs typeface="Times New Roman" pitchFamily="18" charset="0"/>
              </a:rPr>
              <a:t>People don’t care – they think I’m weird for not watching it.</a:t>
            </a:r>
          </a:p>
          <a:p>
            <a:pPr lvl="0" algn="ctr" eaLnBrk="0" fontAlgn="base" hangingPunct="0">
              <a:spcBef>
                <a:spcPct val="0"/>
              </a:spcBef>
              <a:spcAft>
                <a:spcPct val="0"/>
              </a:spcAft>
            </a:pPr>
            <a:r>
              <a:rPr lang="en-US" sz="1300" i="1" dirty="0" smtClean="0">
                <a:solidFill>
                  <a:srgbClr val="1F4E79"/>
                </a:solidFill>
                <a:latin typeface="Calibri" pitchFamily="34" charset="0"/>
                <a:ea typeface="Times New Roman" pitchFamily="18" charset="0"/>
                <a:cs typeface="Times New Roman" pitchFamily="18" charset="0"/>
              </a:rPr>
              <a:t> </a:t>
            </a:r>
            <a:r>
              <a:rPr lang="en-US" sz="1100" i="1" dirty="0" smtClean="0">
                <a:solidFill>
                  <a:srgbClr val="1F4E79"/>
                </a:solidFill>
                <a:latin typeface="Calibri" pitchFamily="34" charset="0"/>
                <a:ea typeface="Times New Roman" pitchFamily="18" charset="0"/>
                <a:cs typeface="Times New Roman" pitchFamily="18" charset="0"/>
              </a:rPr>
              <a:t>(Focus Group 12/Dundee)</a:t>
            </a:r>
            <a:endParaRPr lang="en-US" sz="1100" i="1" dirty="0">
              <a:solidFill>
                <a:srgbClr val="1F4E79"/>
              </a:solidFill>
              <a:latin typeface="Calibri" pitchFamily="34" charset="0"/>
              <a:ea typeface="Times New Roman" pitchFamily="18" charset="0"/>
              <a:cs typeface="Times New Roman" pitchFamily="18" charset="0"/>
            </a:endParaRPr>
          </a:p>
        </p:txBody>
      </p:sp>
      <p:pic>
        <p:nvPicPr>
          <p:cNvPr id="26" name="Picture 3"/>
          <p:cNvPicPr>
            <a:picLocks noChangeAspect="1" noChangeArrowheads="1"/>
          </p:cNvPicPr>
          <p:nvPr/>
        </p:nvPicPr>
        <p:blipFill>
          <a:blip r:embed="rId2" cstate="print"/>
          <a:srcRect/>
          <a:stretch>
            <a:fillRect/>
          </a:stretch>
        </p:blipFill>
        <p:spPr bwMode="auto">
          <a:xfrm>
            <a:off x="8172400" y="3429001"/>
            <a:ext cx="745437" cy="412900"/>
          </a:xfrm>
          <a:prstGeom prst="rect">
            <a:avLst/>
          </a:prstGeom>
          <a:noFill/>
          <a:ln w="9525">
            <a:noFill/>
            <a:miter lim="800000"/>
            <a:headEnd/>
            <a:tailEnd/>
          </a:ln>
        </p:spPr>
      </p:pic>
      <p:sp>
        <p:nvSpPr>
          <p:cNvPr id="28" name="Rectangle 27"/>
          <p:cNvSpPr/>
          <p:nvPr/>
        </p:nvSpPr>
        <p:spPr>
          <a:xfrm>
            <a:off x="323528" y="3933056"/>
            <a:ext cx="5400600" cy="2569934"/>
          </a:xfrm>
          <a:prstGeom prst="rect">
            <a:avLst/>
          </a:prstGeom>
        </p:spPr>
        <p:txBody>
          <a:bodyPr wrap="square">
            <a:spAutoFit/>
          </a:bodyPr>
          <a:lstStyle/>
          <a:p>
            <a:pPr lvl="0" algn="ctr" eaLnBrk="0" fontAlgn="base" hangingPunct="0">
              <a:spcBef>
                <a:spcPct val="0"/>
              </a:spcBef>
              <a:spcAft>
                <a:spcPct val="0"/>
              </a:spcAft>
            </a:pPr>
            <a:r>
              <a:rPr lang="en-US" sz="1500" i="1" dirty="0" smtClean="0">
                <a:solidFill>
                  <a:srgbClr val="1F4E79"/>
                </a:solidFill>
                <a:latin typeface="Calibri" pitchFamily="34" charset="0"/>
                <a:ea typeface="Times New Roman" pitchFamily="18" charset="0"/>
                <a:cs typeface="Times New Roman" pitchFamily="18" charset="0"/>
              </a:rPr>
              <a:t>It’s the most important thing for me in a relationship, I need to feel safe; to express myself, to share stuff, to be comfortable. If a guy doesn’t make me feel safe, then it gets me really down. I went our with a guy – my only real boyfriend – for 3 ½ years but he was so mentally abusive, he wore me down. At the time, I didn’t realise it, but when the relationship eventually ended I was like ‘wow what was that all about?’ He would just tell me stuff, like I think he was actually quite depressed, but he took it out on me. I guess ‘cos I was close to him. So safety isn’t just physical, you need to know you are in a safe place in your head as well.</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5/PK)</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22" name="Rectangle 21"/>
          <p:cNvSpPr/>
          <p:nvPr/>
        </p:nvSpPr>
        <p:spPr>
          <a:xfrm>
            <a:off x="6084168" y="3933056"/>
            <a:ext cx="2880320" cy="2662267"/>
          </a:xfrm>
          <a:prstGeom prst="rect">
            <a:avLst/>
          </a:prstGeom>
        </p:spPr>
        <p:txBody>
          <a:bodyPr wrap="square">
            <a:spAutoFit/>
          </a:bodyPr>
          <a:lstStyle/>
          <a:p>
            <a:pPr lvl="0" algn="ctr" eaLnBrk="0" fontAlgn="base" hangingPunct="0">
              <a:spcBef>
                <a:spcPct val="0"/>
              </a:spcBef>
              <a:spcAft>
                <a:spcPct val="0"/>
              </a:spcAft>
            </a:pPr>
            <a:r>
              <a:rPr lang="en-US" sz="1400" i="1" dirty="0" smtClean="0">
                <a:solidFill>
                  <a:srgbClr val="1F4E79"/>
                </a:solidFill>
                <a:latin typeface="Calibri" pitchFamily="34" charset="0"/>
                <a:ea typeface="Times New Roman" pitchFamily="18" charset="0"/>
                <a:cs typeface="Times New Roman" pitchFamily="18" charset="0"/>
              </a:rPr>
              <a:t>You can kind of tell of you are in a physically abusive relationship, I mean it’s pretty obvious if someone is hitting you or whatever, but when someone is being mentally abusive and you are really close to them then it can be difficult to see that. It’s like what </a:t>
            </a:r>
            <a:r>
              <a:rPr lang="en-US" sz="1400" dirty="0" smtClean="0">
                <a:solidFill>
                  <a:srgbClr val="1F4E79"/>
                </a:solidFill>
                <a:latin typeface="Calibri" pitchFamily="34" charset="0"/>
                <a:ea typeface="Times New Roman" pitchFamily="18" charset="0"/>
                <a:cs typeface="Times New Roman" pitchFamily="18" charset="0"/>
              </a:rPr>
              <a:t>[</a:t>
            </a:r>
            <a:r>
              <a:rPr lang="en-US" sz="1400" dirty="0" smtClean="0">
                <a:solidFill>
                  <a:srgbClr val="1F4E79"/>
                </a:solidFill>
                <a:latin typeface="Calibri" pitchFamily="34" charset="0"/>
                <a:ea typeface="Times New Roman" pitchFamily="18" charset="0"/>
                <a:cs typeface="Times New Roman" pitchFamily="18" charset="0"/>
              </a:rPr>
              <a:t>they were] </a:t>
            </a:r>
            <a:r>
              <a:rPr lang="en-US" sz="1400" i="1" dirty="0" smtClean="0">
                <a:solidFill>
                  <a:srgbClr val="1F4E79"/>
                </a:solidFill>
                <a:latin typeface="Calibri" pitchFamily="34" charset="0"/>
                <a:ea typeface="Times New Roman" pitchFamily="18" charset="0"/>
                <a:cs typeface="Times New Roman" pitchFamily="18" charset="0"/>
              </a:rPr>
              <a:t>saying</a:t>
            </a:r>
            <a:r>
              <a:rPr lang="en-US" sz="1400" i="1" dirty="0" smtClean="0">
                <a:solidFill>
                  <a:srgbClr val="1F4E79"/>
                </a:solidFill>
                <a:latin typeface="Calibri" pitchFamily="34" charset="0"/>
                <a:ea typeface="Times New Roman" pitchFamily="18" charset="0"/>
                <a:cs typeface="Times New Roman" pitchFamily="18" charset="0"/>
              </a:rPr>
              <a:t>, sometimes it has to end before you realise. Like distance can be important sometimes.</a:t>
            </a:r>
            <a:r>
              <a:rPr lang="en-US" sz="1600" i="1" dirty="0" smtClean="0">
                <a:solidFill>
                  <a:srgbClr val="1F4E79"/>
                </a:solidFill>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5/PK))</a:t>
            </a:r>
            <a:endParaRPr lang="en-US" sz="1100" i="1" dirty="0">
              <a:solidFill>
                <a:srgbClr val="1F4E79"/>
              </a:solidFill>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5940152"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5004048" y="3429000"/>
            <a:ext cx="889453" cy="492671"/>
          </a:xfrm>
          <a:prstGeom prst="rect">
            <a:avLst/>
          </a:prstGeom>
          <a:noFill/>
          <a:ln w="9525">
            <a:noFill/>
            <a:miter lim="800000"/>
            <a:headEnd/>
            <a:tailEnd/>
          </a:ln>
        </p:spPr>
      </p:pic>
      <p:sp>
        <p:nvSpPr>
          <p:cNvPr id="11" name="Rectangle 10"/>
          <p:cNvSpPr/>
          <p:nvPr/>
        </p:nvSpPr>
        <p:spPr>
          <a:xfrm>
            <a:off x="313184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5004048" y="188640"/>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2195736" y="342900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179512" y="1124744"/>
            <a:ext cx="2952328" cy="1554272"/>
          </a:xfrm>
          <a:prstGeom prst="rect">
            <a:avLst/>
          </a:prstGeom>
        </p:spPr>
        <p:txBody>
          <a:bodyPr wrap="square">
            <a:spAutoFit/>
          </a:bodyPr>
          <a:lstStyle/>
          <a:p>
            <a:pPr lvl="0" algn="ctr" eaLnBrk="0" fontAlgn="base" hangingPunct="0">
              <a:spcBef>
                <a:spcPct val="0"/>
              </a:spcBef>
              <a:spcAft>
                <a:spcPct val="0"/>
              </a:spcAft>
            </a:pPr>
            <a:r>
              <a:rPr lang="en-US" sz="1400" i="1" dirty="0" smtClean="0">
                <a:solidFill>
                  <a:srgbClr val="1F4E79"/>
                </a:solidFill>
                <a:latin typeface="Calibri" pitchFamily="34" charset="0"/>
                <a:ea typeface="Times New Roman" pitchFamily="18" charset="0"/>
                <a:cs typeface="Times New Roman" pitchFamily="18" charset="0"/>
              </a:rPr>
              <a:t>Relationships should never be pressured and no </a:t>
            </a:r>
            <a:r>
              <a:rPr lang="en-US" sz="1400" i="1" dirty="0" smtClean="0">
                <a:solidFill>
                  <a:srgbClr val="1F4E79"/>
                </a:solidFill>
                <a:latin typeface="Calibri" pitchFamily="34" charset="0"/>
                <a:ea typeface="Times New Roman" pitchFamily="18" charset="0"/>
                <a:cs typeface="Times New Roman" pitchFamily="18" charset="0"/>
              </a:rPr>
              <a:t>one </a:t>
            </a:r>
            <a:r>
              <a:rPr lang="en-US" sz="1400" i="1" dirty="0" smtClean="0">
                <a:solidFill>
                  <a:srgbClr val="1F4E79"/>
                </a:solidFill>
                <a:latin typeface="Calibri" pitchFamily="34" charset="0"/>
                <a:ea typeface="Times New Roman" pitchFamily="18" charset="0"/>
                <a:cs typeface="Times New Roman" pitchFamily="18" charset="0"/>
              </a:rPr>
              <a:t>should feel like they need to do something because their friends have done it or their partner wants it. Both people should want the same thing.</a:t>
            </a:r>
            <a:endParaRPr lang="en-US" sz="1600" i="1" dirty="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(20/PK/Male)</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19" name="Rectangle 18"/>
          <p:cNvSpPr/>
          <p:nvPr/>
        </p:nvSpPr>
        <p:spPr>
          <a:xfrm>
            <a:off x="3203848" y="1268760"/>
            <a:ext cx="2808312" cy="815608"/>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Always make sure you are comfortable.</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 (Focus Group 5/PK)</a:t>
            </a:r>
            <a:endParaRPr lang="en-US" sz="1100" i="1" dirty="0">
              <a:solidFill>
                <a:srgbClr val="1F4E79"/>
              </a:solidFill>
              <a:latin typeface="Calibri" pitchFamily="34" charset="0"/>
              <a:ea typeface="Times New Roman" pitchFamily="18" charset="0"/>
              <a:cs typeface="Times New Roman" pitchFamily="18" charset="0"/>
            </a:endParaRPr>
          </a:p>
        </p:txBody>
      </p:sp>
      <p:pic>
        <p:nvPicPr>
          <p:cNvPr id="26" name="Picture 3"/>
          <p:cNvPicPr>
            <a:picLocks noChangeAspect="1" noChangeArrowheads="1"/>
          </p:cNvPicPr>
          <p:nvPr/>
        </p:nvPicPr>
        <p:blipFill>
          <a:blip r:embed="rId2" cstate="print"/>
          <a:srcRect/>
          <a:stretch>
            <a:fillRect/>
          </a:stretch>
        </p:blipFill>
        <p:spPr bwMode="auto">
          <a:xfrm>
            <a:off x="8172400" y="3429001"/>
            <a:ext cx="745437" cy="412900"/>
          </a:xfrm>
          <a:prstGeom prst="rect">
            <a:avLst/>
          </a:prstGeom>
          <a:noFill/>
          <a:ln w="9525">
            <a:noFill/>
            <a:miter lim="800000"/>
            <a:headEnd/>
            <a:tailEnd/>
          </a:ln>
        </p:spPr>
      </p:pic>
      <p:sp>
        <p:nvSpPr>
          <p:cNvPr id="28" name="Rectangle 27"/>
          <p:cNvSpPr/>
          <p:nvPr/>
        </p:nvSpPr>
        <p:spPr>
          <a:xfrm>
            <a:off x="251520" y="4293096"/>
            <a:ext cx="2880320" cy="1738938"/>
          </a:xfrm>
          <a:prstGeom prst="rect">
            <a:avLst/>
          </a:prstGeom>
        </p:spPr>
        <p:txBody>
          <a:bodyPr wrap="square">
            <a:spAutoFit/>
          </a:bodyPr>
          <a:lstStyle/>
          <a:p>
            <a:pPr lvl="0" algn="ctr" eaLnBrk="0" fontAlgn="base" hangingPunct="0">
              <a:spcBef>
                <a:spcPct val="0"/>
              </a:spcBef>
              <a:spcAft>
                <a:spcPct val="0"/>
              </a:spcAft>
            </a:pPr>
            <a:r>
              <a:rPr lang="en-US" sz="1600" i="1" dirty="0" smtClean="0">
                <a:solidFill>
                  <a:srgbClr val="1F4E79"/>
                </a:solidFill>
                <a:latin typeface="Calibri" pitchFamily="34" charset="0"/>
                <a:ea typeface="Times New Roman" pitchFamily="18" charset="0"/>
                <a:cs typeface="Times New Roman" pitchFamily="18" charset="0"/>
              </a:rPr>
              <a:t>You have to both be willing, you have to both be in the right place for it to be good. Half assed sex is just not worth it. You end up just feeling a bit ‘meh’.</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5/PK)</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21" name="Rectangle 20"/>
          <p:cNvSpPr/>
          <p:nvPr/>
        </p:nvSpPr>
        <p:spPr>
          <a:xfrm>
            <a:off x="3275856" y="4293096"/>
            <a:ext cx="2664296" cy="1646605"/>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I’d expect sex to be something that we both agree on and want to make the connection and further our relationship</a:t>
            </a:r>
            <a:r>
              <a:rPr lang="en-US" sz="1600" i="1" dirty="0" smtClean="0">
                <a:solidFill>
                  <a:srgbClr val="1F4E79"/>
                </a:solidFill>
                <a:latin typeface="Calibri" pitchFamily="34" charset="0"/>
                <a:ea typeface="Times New Roman" pitchFamily="18" charset="0"/>
                <a:cs typeface="Times New Roman" pitchFamily="18" charset="0"/>
              </a:rPr>
              <a:t>.</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2/Angus)</a:t>
            </a:r>
            <a:endParaRPr lang="en-US" sz="1100" i="1" dirty="0">
              <a:solidFill>
                <a:srgbClr val="1F4E79"/>
              </a:solidFill>
              <a:latin typeface="Calibri" pitchFamily="34" charset="0"/>
              <a:ea typeface="Times New Roman" pitchFamily="18" charset="0"/>
              <a:cs typeface="Times New Roman" pitchFamily="18" charset="0"/>
            </a:endParaRPr>
          </a:p>
        </p:txBody>
      </p:sp>
      <p:sp>
        <p:nvSpPr>
          <p:cNvPr id="22" name="Rectangle 21"/>
          <p:cNvSpPr/>
          <p:nvPr/>
        </p:nvSpPr>
        <p:spPr>
          <a:xfrm>
            <a:off x="6084168" y="4581128"/>
            <a:ext cx="2880320" cy="538609"/>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You both have to be willing.</a:t>
            </a:r>
            <a:r>
              <a:rPr lang="en-US" sz="1050" i="1" dirty="0" smtClean="0">
                <a:solidFill>
                  <a:srgbClr val="1F4E79"/>
                </a:solidFill>
                <a:latin typeface="Calibri" pitchFamily="34" charset="0"/>
                <a:ea typeface="Times New Roman" pitchFamily="18" charset="0"/>
                <a:cs typeface="Times New Roman" pitchFamily="18" charset="0"/>
              </a:rPr>
              <a:t> </a:t>
            </a: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3/Angus)</a:t>
            </a:r>
            <a:endParaRPr lang="en-US" sz="1100" i="1" dirty="0">
              <a:solidFill>
                <a:srgbClr val="1F4E79"/>
              </a:solidFill>
              <a:latin typeface="Calibri" pitchFamily="34" charset="0"/>
              <a:ea typeface="Times New Roman" pitchFamily="18" charset="0"/>
              <a:cs typeface="Times New Roman" pitchFamily="18" charset="0"/>
            </a:endParaRPr>
          </a:p>
        </p:txBody>
      </p:sp>
      <p:pic>
        <p:nvPicPr>
          <p:cNvPr id="23" name="Picture 3"/>
          <p:cNvPicPr>
            <a:picLocks noChangeAspect="1" noChangeArrowheads="1"/>
          </p:cNvPicPr>
          <p:nvPr/>
        </p:nvPicPr>
        <p:blipFill>
          <a:blip r:embed="rId2" cstate="print"/>
          <a:srcRect/>
          <a:stretch>
            <a:fillRect/>
          </a:stretch>
        </p:blipFill>
        <p:spPr bwMode="auto">
          <a:xfrm>
            <a:off x="8028384" y="188640"/>
            <a:ext cx="889453" cy="492671"/>
          </a:xfrm>
          <a:prstGeom prst="rect">
            <a:avLst/>
          </a:prstGeom>
          <a:noFill/>
          <a:ln w="9525">
            <a:noFill/>
            <a:miter lim="800000"/>
            <a:headEnd/>
            <a:tailEnd/>
          </a:ln>
        </p:spPr>
      </p:pic>
      <p:sp>
        <p:nvSpPr>
          <p:cNvPr id="24" name="Rectangle 23"/>
          <p:cNvSpPr/>
          <p:nvPr/>
        </p:nvSpPr>
        <p:spPr>
          <a:xfrm>
            <a:off x="6084168" y="1124744"/>
            <a:ext cx="2808312" cy="1369606"/>
          </a:xfrm>
          <a:prstGeom prst="rect">
            <a:avLst/>
          </a:prstGeom>
        </p:spPr>
        <p:txBody>
          <a:bodyPr wrap="square">
            <a:spAutoFit/>
          </a:bodyPr>
          <a:lstStyle/>
          <a:p>
            <a:pPr lvl="0" algn="ctr" eaLnBrk="0" fontAlgn="base" hangingPunct="0">
              <a:spcBef>
                <a:spcPct val="0"/>
              </a:spcBef>
              <a:spcAft>
                <a:spcPct val="0"/>
              </a:spcAft>
            </a:pPr>
            <a:r>
              <a:rPr lang="en-US" i="1" dirty="0" smtClean="0">
                <a:solidFill>
                  <a:srgbClr val="1F4E79"/>
                </a:solidFill>
                <a:latin typeface="Calibri" pitchFamily="34" charset="0"/>
                <a:ea typeface="Times New Roman" pitchFamily="18" charset="0"/>
                <a:cs typeface="Times New Roman" pitchFamily="18" charset="0"/>
              </a:rPr>
              <a:t>Taking your time and not rushing is the most important thing, you have to feel comfortable.</a:t>
            </a:r>
            <a:endParaRPr lang="en-US" sz="1200" i="1" dirty="0" smtClean="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 (Focus Group 4/PK)</a:t>
            </a:r>
            <a:endParaRPr lang="en-US" sz="1100" i="1" dirty="0">
              <a:solidFill>
                <a:srgbClr val="1F4E79"/>
              </a:solidFill>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5940152"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27984" y="2141984"/>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3"/>
          <p:cNvPicPr>
            <a:picLocks noChangeAspect="1" noChangeArrowheads="1"/>
          </p:cNvPicPr>
          <p:nvPr/>
        </p:nvPicPr>
        <p:blipFill>
          <a:blip r:embed="rId2" cstate="print"/>
          <a:srcRect/>
          <a:stretch>
            <a:fillRect/>
          </a:stretch>
        </p:blipFill>
        <p:spPr bwMode="auto">
          <a:xfrm>
            <a:off x="2195736" y="188640"/>
            <a:ext cx="889453" cy="492671"/>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5004048" y="3429000"/>
            <a:ext cx="889453" cy="492671"/>
          </a:xfrm>
          <a:prstGeom prst="rect">
            <a:avLst/>
          </a:prstGeom>
          <a:noFill/>
          <a:ln w="9525">
            <a:noFill/>
            <a:miter lim="800000"/>
            <a:headEnd/>
            <a:tailEnd/>
          </a:ln>
        </p:spPr>
      </p:pic>
      <p:sp>
        <p:nvSpPr>
          <p:cNvPr id="11" name="Rectangle 10"/>
          <p:cNvSpPr/>
          <p:nvPr/>
        </p:nvSpPr>
        <p:spPr>
          <a:xfrm>
            <a:off x="3131840"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3"/>
          <p:cNvPicPr>
            <a:picLocks noChangeAspect="1" noChangeArrowheads="1"/>
          </p:cNvPicPr>
          <p:nvPr/>
        </p:nvPicPr>
        <p:blipFill>
          <a:blip r:embed="rId2" cstate="print"/>
          <a:srcRect/>
          <a:stretch>
            <a:fillRect/>
          </a:stretch>
        </p:blipFill>
        <p:spPr bwMode="auto">
          <a:xfrm>
            <a:off x="5004048" y="188640"/>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2195736" y="3429000"/>
            <a:ext cx="889453" cy="492671"/>
          </a:xfrm>
          <a:prstGeom prst="rect">
            <a:avLst/>
          </a:prstGeom>
          <a:noFill/>
          <a:ln w="9525">
            <a:noFill/>
            <a:miter lim="800000"/>
            <a:headEnd/>
            <a:tailEnd/>
          </a:ln>
        </p:spPr>
      </p:pic>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179512" y="908720"/>
            <a:ext cx="2952328" cy="1877437"/>
          </a:xfrm>
          <a:prstGeom prst="rect">
            <a:avLst/>
          </a:prstGeom>
        </p:spPr>
        <p:txBody>
          <a:bodyPr wrap="square">
            <a:spAutoFit/>
          </a:bodyPr>
          <a:lstStyle/>
          <a:p>
            <a:pPr lvl="0" algn="ctr" eaLnBrk="0" fontAlgn="base" hangingPunct="0">
              <a:spcBef>
                <a:spcPct val="0"/>
              </a:spcBef>
              <a:spcAft>
                <a:spcPct val="0"/>
              </a:spcAft>
            </a:pPr>
            <a:r>
              <a:rPr lang="en-US" sz="1500" i="1" dirty="0" smtClean="0">
                <a:solidFill>
                  <a:srgbClr val="1F4E79"/>
                </a:solidFill>
                <a:latin typeface="Calibri" pitchFamily="34" charset="0"/>
                <a:ea typeface="Times New Roman" pitchFamily="18" charset="0"/>
                <a:cs typeface="Times New Roman" pitchFamily="18" charset="0"/>
              </a:rPr>
              <a:t>I always think that girls expect me to last for ages, and like I never do, like a couple of minutes most. I think I just get really nervous about it and feel like really intimidated that they know what they are doing, but I really don’t.</a:t>
            </a:r>
            <a:endParaRPr lang="en-US" sz="1500" i="1" dirty="0">
              <a:solidFill>
                <a:srgbClr val="1F4E79"/>
              </a:solidFill>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en-US" sz="1100" i="1" dirty="0" smtClean="0">
                <a:solidFill>
                  <a:srgbClr val="1F4E79"/>
                </a:solidFill>
                <a:latin typeface="Calibri" pitchFamily="34" charset="0"/>
                <a:ea typeface="Times New Roman" pitchFamily="18" charset="0"/>
                <a:cs typeface="Times New Roman" pitchFamily="18" charset="0"/>
              </a:rPr>
              <a:t>(Focus Group 8/PK)</a:t>
            </a:r>
            <a:endParaRPr lang="en-US" sz="1100" i="1" dirty="0">
              <a:solidFill>
                <a:srgbClr val="1F4E79"/>
              </a:solidFill>
              <a:latin typeface="Calibri" pitchFamily="34" charset="0"/>
              <a:ea typeface="Times New Roman" pitchFamily="18" charset="0"/>
              <a:cs typeface="Times New Roman" pitchFamily="18" charset="0"/>
            </a:endParaRPr>
          </a:p>
        </p:txBody>
      </p:sp>
      <p:pic>
        <p:nvPicPr>
          <p:cNvPr id="26" name="Picture 3"/>
          <p:cNvPicPr>
            <a:picLocks noChangeAspect="1" noChangeArrowheads="1"/>
          </p:cNvPicPr>
          <p:nvPr/>
        </p:nvPicPr>
        <p:blipFill>
          <a:blip r:embed="rId2" cstate="print"/>
          <a:srcRect/>
          <a:stretch>
            <a:fillRect/>
          </a:stretch>
        </p:blipFill>
        <p:spPr bwMode="auto">
          <a:xfrm>
            <a:off x="8172400" y="3429001"/>
            <a:ext cx="745437" cy="412900"/>
          </a:xfrm>
          <a:prstGeom prst="rect">
            <a:avLst/>
          </a:prstGeom>
          <a:noFill/>
          <a:ln w="9525">
            <a:noFill/>
            <a:miter lim="800000"/>
            <a:headEnd/>
            <a:tailEnd/>
          </a:ln>
        </p:spPr>
      </p:pic>
      <p:pic>
        <p:nvPicPr>
          <p:cNvPr id="23" name="Picture 3"/>
          <p:cNvPicPr>
            <a:picLocks noChangeAspect="1" noChangeArrowheads="1"/>
          </p:cNvPicPr>
          <p:nvPr/>
        </p:nvPicPr>
        <p:blipFill>
          <a:blip r:embed="rId2" cstate="print"/>
          <a:srcRect/>
          <a:stretch>
            <a:fillRect/>
          </a:stretch>
        </p:blipFill>
        <p:spPr bwMode="auto">
          <a:xfrm>
            <a:off x="8028384" y="188640"/>
            <a:ext cx="889453" cy="4926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rot="5400000">
            <a:off x="4427984" y="-1287016"/>
            <a:ext cx="288032"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5400000">
            <a:off x="4477680" y="2191680"/>
            <a:ext cx="188640"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4499992" y="0"/>
            <a:ext cx="144016"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rot="5400000">
            <a:off x="4477679" y="-4477678"/>
            <a:ext cx="188641" cy="9144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964488" y="0"/>
            <a:ext cx="179512" cy="6858000"/>
          </a:xfrm>
          <a:prstGeom prst="rect">
            <a:avLst/>
          </a:prstGeom>
          <a:solidFill>
            <a:srgbClr val="FAD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3"/>
          <p:cNvPicPr>
            <a:picLocks noChangeAspect="1" noChangeArrowheads="1"/>
          </p:cNvPicPr>
          <p:nvPr/>
        </p:nvPicPr>
        <p:blipFill>
          <a:blip r:embed="rId2" cstate="print"/>
          <a:srcRect/>
          <a:stretch>
            <a:fillRect/>
          </a:stretch>
        </p:blipFill>
        <p:spPr bwMode="auto">
          <a:xfrm>
            <a:off x="3563888" y="3429000"/>
            <a:ext cx="889453" cy="492671"/>
          </a:xfrm>
          <a:prstGeom prst="rect">
            <a:avLst/>
          </a:prstGeom>
          <a:noFill/>
          <a:ln w="9525">
            <a:noFill/>
            <a:miter lim="800000"/>
            <a:headEnd/>
            <a:tailEnd/>
          </a:ln>
        </p:spPr>
      </p:pic>
      <p:pic>
        <p:nvPicPr>
          <p:cNvPr id="19" name="Picture 3"/>
          <p:cNvPicPr>
            <a:picLocks noChangeAspect="1" noChangeArrowheads="1"/>
          </p:cNvPicPr>
          <p:nvPr/>
        </p:nvPicPr>
        <p:blipFill>
          <a:blip r:embed="rId2" cstate="print"/>
          <a:srcRect/>
          <a:stretch>
            <a:fillRect/>
          </a:stretch>
        </p:blipFill>
        <p:spPr bwMode="auto">
          <a:xfrm>
            <a:off x="8028384" y="3429000"/>
            <a:ext cx="889453" cy="492671"/>
          </a:xfrm>
          <a:prstGeom prst="rect">
            <a:avLst/>
          </a:prstGeom>
          <a:noFill/>
          <a:ln w="9525">
            <a:noFill/>
            <a:miter lim="800000"/>
            <a:headEnd/>
            <a:tailEnd/>
          </a:ln>
        </p:spPr>
      </p:pic>
      <p:pic>
        <p:nvPicPr>
          <p:cNvPr id="13" name="Picture 3"/>
          <p:cNvPicPr>
            <a:picLocks noChangeAspect="1" noChangeArrowheads="1"/>
          </p:cNvPicPr>
          <p:nvPr/>
        </p:nvPicPr>
        <p:blipFill>
          <a:blip r:embed="rId2" cstate="print"/>
          <a:srcRect/>
          <a:stretch>
            <a:fillRect/>
          </a:stretch>
        </p:blipFill>
        <p:spPr bwMode="auto">
          <a:xfrm>
            <a:off x="3563888" y="260648"/>
            <a:ext cx="889453" cy="492671"/>
          </a:xfrm>
          <a:prstGeom prst="rect">
            <a:avLst/>
          </a:prstGeom>
          <a:noFill/>
          <a:ln w="9525">
            <a:noFill/>
            <a:miter lim="800000"/>
            <a:headEnd/>
            <a:tailEnd/>
          </a:ln>
        </p:spPr>
      </p:pic>
      <p:pic>
        <p:nvPicPr>
          <p:cNvPr id="14" name="Picture 3"/>
          <p:cNvPicPr>
            <a:picLocks noChangeAspect="1" noChangeArrowheads="1"/>
          </p:cNvPicPr>
          <p:nvPr/>
        </p:nvPicPr>
        <p:blipFill>
          <a:blip r:embed="rId2" cstate="print"/>
          <a:srcRect/>
          <a:stretch>
            <a:fillRect/>
          </a:stretch>
        </p:blipFill>
        <p:spPr bwMode="auto">
          <a:xfrm>
            <a:off x="8028384" y="260648"/>
            <a:ext cx="889453" cy="492671"/>
          </a:xfrm>
          <a:prstGeom prst="rect">
            <a:avLst/>
          </a:prstGeom>
          <a:noFill/>
          <a:ln w="9525">
            <a:noFill/>
            <a:miter lim="800000"/>
            <a:headEnd/>
            <a:tailEnd/>
          </a:ln>
        </p:spPr>
      </p:pic>
      <p:sp>
        <p:nvSpPr>
          <p:cNvPr id="12" name="TextBox 11"/>
          <p:cNvSpPr txBox="1"/>
          <p:nvPr/>
        </p:nvSpPr>
        <p:spPr>
          <a:xfrm>
            <a:off x="395536" y="1196752"/>
            <a:ext cx="3888432" cy="1200329"/>
          </a:xfrm>
          <a:prstGeom prst="rect">
            <a:avLst/>
          </a:prstGeom>
          <a:noFill/>
        </p:spPr>
        <p:txBody>
          <a:bodyPr wrap="square" rtlCol="0">
            <a:spAutoFit/>
          </a:bodyPr>
          <a:lstStyle/>
          <a:p>
            <a:pPr algn="ctr"/>
            <a:r>
              <a:rPr lang="en-GB" sz="3600" i="1" dirty="0" smtClean="0">
                <a:solidFill>
                  <a:schemeClr val="tx2"/>
                </a:solidFill>
              </a:rPr>
              <a:t>Pressure to ‘lose your virginity’</a:t>
            </a:r>
            <a:endParaRPr lang="en-GB" sz="3600" i="1" dirty="0">
              <a:solidFill>
                <a:schemeClr val="tx2"/>
              </a:solidFill>
            </a:endParaRPr>
          </a:p>
        </p:txBody>
      </p:sp>
      <p:sp>
        <p:nvSpPr>
          <p:cNvPr id="17" name="TextBox 16"/>
          <p:cNvSpPr txBox="1"/>
          <p:nvPr/>
        </p:nvSpPr>
        <p:spPr>
          <a:xfrm>
            <a:off x="4860032" y="1268760"/>
            <a:ext cx="3888432" cy="1384995"/>
          </a:xfrm>
          <a:prstGeom prst="rect">
            <a:avLst/>
          </a:prstGeom>
          <a:noFill/>
        </p:spPr>
        <p:txBody>
          <a:bodyPr wrap="square" rtlCol="0">
            <a:spAutoFit/>
          </a:bodyPr>
          <a:lstStyle/>
          <a:p>
            <a:pPr algn="ctr"/>
            <a:r>
              <a:rPr lang="en-GB" sz="2800" i="1" dirty="0" smtClean="0">
                <a:solidFill>
                  <a:schemeClr val="tx2"/>
                </a:solidFill>
              </a:rPr>
              <a:t>Trusting and acting on your own sense of ‘not wanting to do something’</a:t>
            </a:r>
            <a:endParaRPr lang="en-GB" sz="2800" i="1" dirty="0">
              <a:solidFill>
                <a:schemeClr val="tx2"/>
              </a:solidFill>
            </a:endParaRPr>
          </a:p>
        </p:txBody>
      </p:sp>
      <p:sp>
        <p:nvSpPr>
          <p:cNvPr id="20" name="TextBox 19"/>
          <p:cNvSpPr txBox="1"/>
          <p:nvPr/>
        </p:nvSpPr>
        <p:spPr>
          <a:xfrm>
            <a:off x="323528" y="4293096"/>
            <a:ext cx="4104456" cy="1815882"/>
          </a:xfrm>
          <a:prstGeom prst="rect">
            <a:avLst/>
          </a:prstGeom>
          <a:noFill/>
        </p:spPr>
        <p:txBody>
          <a:bodyPr wrap="square" rtlCol="0">
            <a:spAutoFit/>
          </a:bodyPr>
          <a:lstStyle/>
          <a:p>
            <a:pPr algn="ctr"/>
            <a:r>
              <a:rPr lang="en-GB" sz="2800" i="1" dirty="0" smtClean="0">
                <a:solidFill>
                  <a:schemeClr val="tx2"/>
                </a:solidFill>
              </a:rPr>
              <a:t>Using ‘being comfortable’ and ‘feeling safe’ as a lens through which to focus on ‘the good relationship’</a:t>
            </a:r>
            <a:endParaRPr lang="en-GB" sz="2800" i="1" dirty="0">
              <a:solidFill>
                <a:schemeClr val="tx2"/>
              </a:solidFill>
            </a:endParaRPr>
          </a:p>
        </p:txBody>
      </p:sp>
      <p:sp>
        <p:nvSpPr>
          <p:cNvPr id="21" name="TextBox 20"/>
          <p:cNvSpPr txBox="1"/>
          <p:nvPr/>
        </p:nvSpPr>
        <p:spPr>
          <a:xfrm>
            <a:off x="4860032" y="4437112"/>
            <a:ext cx="3888432" cy="954107"/>
          </a:xfrm>
          <a:prstGeom prst="rect">
            <a:avLst/>
          </a:prstGeom>
          <a:noFill/>
        </p:spPr>
        <p:txBody>
          <a:bodyPr wrap="square" rtlCol="0">
            <a:spAutoFit/>
          </a:bodyPr>
          <a:lstStyle/>
          <a:p>
            <a:pPr algn="ctr"/>
            <a:r>
              <a:rPr lang="en-GB" sz="2800" i="1" dirty="0" smtClean="0">
                <a:solidFill>
                  <a:schemeClr val="tx2"/>
                </a:solidFill>
              </a:rPr>
              <a:t>Clear messages about consent and rape</a:t>
            </a:r>
            <a:endParaRPr lang="en-GB" sz="2800" i="1"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2091</TotalTime>
  <Words>1122</Words>
  <Application>Microsoft Office PowerPoint</Application>
  <PresentationFormat>On-screen Show (4:3)</PresentationFormat>
  <Paragraphs>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NHS Tayside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gcockburn</dc:creator>
  <cp:lastModifiedBy>gcockburn</cp:lastModifiedBy>
  <cp:revision>111</cp:revision>
  <dcterms:created xsi:type="dcterms:W3CDTF">2016-05-06T12:15:57Z</dcterms:created>
  <dcterms:modified xsi:type="dcterms:W3CDTF">2017-08-24T11:21:26Z</dcterms:modified>
</cp:coreProperties>
</file>